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87" r:id="rId15"/>
    <p:sldId id="282" r:id="rId16"/>
    <p:sldId id="283" r:id="rId17"/>
    <p:sldId id="286" r:id="rId18"/>
    <p:sldId id="284" r:id="rId19"/>
    <p:sldId id="288" r:id="rId20"/>
    <p:sldId id="301" r:id="rId21"/>
    <p:sldId id="302" r:id="rId22"/>
    <p:sldId id="299" r:id="rId23"/>
    <p:sldId id="304" r:id="rId24"/>
    <p:sldId id="305" r:id="rId25"/>
    <p:sldId id="306" r:id="rId26"/>
    <p:sldId id="307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931A2-5AC6-4C83-89E7-9CBE63E8F8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CA815-5431-4690-BA09-1B4DE900346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СМЫСЛОВОМУ ЧТЕНИЮ</a:t>
          </a:r>
          <a:endParaRPr lang="ru-RU" sz="2000" dirty="0"/>
        </a:p>
      </dgm:t>
    </dgm:pt>
    <dgm:pt modelId="{B85AE442-E90B-4505-8C53-464D5599421E}" type="parTrans" cxnId="{7EA0FB96-06D9-436C-9C44-1ED7C31BEA81}">
      <dgm:prSet/>
      <dgm:spPr/>
      <dgm:t>
        <a:bodyPr/>
        <a:lstStyle/>
        <a:p>
          <a:endParaRPr lang="ru-RU"/>
        </a:p>
      </dgm:t>
    </dgm:pt>
    <dgm:pt modelId="{873EA1F5-58A2-4613-A7FD-68F8841FB7D0}" type="sibTrans" cxnId="{7EA0FB96-06D9-436C-9C44-1ED7C31BEA81}">
      <dgm:prSet/>
      <dgm:spPr/>
      <dgm:t>
        <a:bodyPr/>
        <a:lstStyle/>
        <a:p>
          <a:endParaRPr lang="ru-RU"/>
        </a:p>
      </dgm:t>
    </dgm:pt>
    <dgm:pt modelId="{C374D825-07C9-4B95-8145-949A0A7657A5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63B92-0800-4FE9-87C1-DAFA1C1A2E71}" type="parTrans" cxnId="{51CAA22E-E50D-4609-B045-5CAB0B6D6142}">
      <dgm:prSet/>
      <dgm:spPr/>
      <dgm:t>
        <a:bodyPr/>
        <a:lstStyle/>
        <a:p>
          <a:endParaRPr lang="ru-RU"/>
        </a:p>
      </dgm:t>
    </dgm:pt>
    <dgm:pt modelId="{5CBDA650-F7E4-4B22-B68A-24F4CC16F64A}" type="sibTrans" cxnId="{51CAA22E-E50D-4609-B045-5CAB0B6D6142}">
      <dgm:prSet/>
      <dgm:spPr/>
      <dgm:t>
        <a:bodyPr/>
        <a:lstStyle/>
        <a:p>
          <a:endParaRPr lang="ru-RU"/>
        </a:p>
      </dgm:t>
    </dgm:pt>
    <dgm:pt modelId="{802F7C64-8B85-4BFB-86C1-1E14C2BDC8A0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УРОЧНАЯ ДЕЯТЕЛЬНОСТЬ</a:t>
          </a:r>
          <a:endParaRPr lang="ru-RU" sz="18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E8A59-A970-4C00-9E93-F3217B03B4B8}" type="parTrans" cxnId="{4ABD6FD6-8D5E-459A-B4E1-F0FC0724617B}">
      <dgm:prSet/>
      <dgm:spPr/>
      <dgm:t>
        <a:bodyPr/>
        <a:lstStyle/>
        <a:p>
          <a:endParaRPr lang="ru-RU"/>
        </a:p>
      </dgm:t>
    </dgm:pt>
    <dgm:pt modelId="{B5558C54-56A4-4CFA-ABD7-F2C03F1E8A09}" type="sibTrans" cxnId="{4ABD6FD6-8D5E-459A-B4E1-F0FC0724617B}">
      <dgm:prSet/>
      <dgm:spPr/>
      <dgm:t>
        <a:bodyPr/>
        <a:lstStyle/>
        <a:p>
          <a:endParaRPr lang="ru-RU"/>
        </a:p>
      </dgm:t>
    </dgm:pt>
    <dgm:pt modelId="{7DA25225-B53C-45D8-A3B4-7968701FCF63}" type="pres">
      <dgm:prSet presAssocID="{87D931A2-5AC6-4C83-89E7-9CBE63E8F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3F066-840F-467E-B11E-053BE9266A69}" type="pres">
      <dgm:prSet presAssocID="{862CA815-5431-4690-BA09-1B4DE900346E}" presName="node" presStyleLbl="node1" presStyleIdx="0" presStyleCnt="3" custScaleX="837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9F05A-E844-4A13-B6FF-592D4B3951BA}" type="pres">
      <dgm:prSet presAssocID="{873EA1F5-58A2-4613-A7FD-68F8841FB7D0}" presName="sibTrans" presStyleLbl="sibTrans2D1" presStyleIdx="0" presStyleCnt="3" custScaleX="467378" custScaleY="235949" custLinFactNeighborX="62396" custLinFactNeighborY="-14874"/>
      <dgm:spPr/>
      <dgm:t>
        <a:bodyPr/>
        <a:lstStyle/>
        <a:p>
          <a:endParaRPr lang="ru-RU"/>
        </a:p>
      </dgm:t>
    </dgm:pt>
    <dgm:pt modelId="{95C2327B-244A-4AF1-8FCB-779C916EE2C6}" type="pres">
      <dgm:prSet presAssocID="{873EA1F5-58A2-4613-A7FD-68F8841FB7D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F400B99-5FF0-4D1F-8B5E-5C5F54C90C46}" type="pres">
      <dgm:prSet presAssocID="{C374D825-07C9-4B95-8145-949A0A7657A5}" presName="node" presStyleLbl="node1" presStyleIdx="1" presStyleCnt="3" custScaleX="545379" custRadScaleRad="298982" custRadScaleInc="-36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88A19-463E-4C00-8192-00EEDAE1B6A1}" type="pres">
      <dgm:prSet presAssocID="{5CBDA650-F7E4-4B22-B68A-24F4CC16F64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67802CFD-4298-4F23-A375-EC488AF8071D}" type="pres">
      <dgm:prSet presAssocID="{5CBDA650-F7E4-4B22-B68A-24F4CC16F64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3FAF3B3-176A-45EB-8841-5CE17379FA6A}" type="pres">
      <dgm:prSet presAssocID="{802F7C64-8B85-4BFB-86C1-1E14C2BDC8A0}" presName="node" presStyleLbl="node1" presStyleIdx="2" presStyleCnt="3" custScaleX="492651" custRadScaleRad="301734" custRadScaleInc="33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B9093-68AF-4EC4-A9AE-0C65EFFDC7A0}" type="pres">
      <dgm:prSet presAssocID="{B5558C54-56A4-4CFA-ABD7-F2C03F1E8A09}" presName="sibTrans" presStyleLbl="sibTrans2D1" presStyleIdx="2" presStyleCnt="3" custAng="20888074" custScaleX="392578" custScaleY="233958" custLinFactNeighborX="-49670" custLinFactNeighborY="16377"/>
      <dgm:spPr/>
      <dgm:t>
        <a:bodyPr/>
        <a:lstStyle/>
        <a:p>
          <a:endParaRPr lang="ru-RU"/>
        </a:p>
      </dgm:t>
    </dgm:pt>
    <dgm:pt modelId="{6B29E49C-07C7-4E89-88B4-8145D00F3975}" type="pres">
      <dgm:prSet presAssocID="{B5558C54-56A4-4CFA-ABD7-F2C03F1E8A0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AA53C55-9A96-4C09-B2DD-A8F2F1344B36}" type="presOf" srcId="{B5558C54-56A4-4CFA-ABD7-F2C03F1E8A09}" destId="{6B29E49C-07C7-4E89-88B4-8145D00F3975}" srcOrd="1" destOrd="0" presId="urn:microsoft.com/office/officeart/2005/8/layout/cycle7"/>
    <dgm:cxn modelId="{4629F6CB-107A-4730-8E08-A5BD3268FA9F}" type="presOf" srcId="{5CBDA650-F7E4-4B22-B68A-24F4CC16F64A}" destId="{8A988A19-463E-4C00-8192-00EEDAE1B6A1}" srcOrd="0" destOrd="0" presId="urn:microsoft.com/office/officeart/2005/8/layout/cycle7"/>
    <dgm:cxn modelId="{6C0D8C44-E14F-4B93-A6A0-38645D48621E}" type="presOf" srcId="{87D931A2-5AC6-4C83-89E7-9CBE63E8F8A4}" destId="{7DA25225-B53C-45D8-A3B4-7968701FCF63}" srcOrd="0" destOrd="0" presId="urn:microsoft.com/office/officeart/2005/8/layout/cycle7"/>
    <dgm:cxn modelId="{51CAA22E-E50D-4609-B045-5CAB0B6D6142}" srcId="{87D931A2-5AC6-4C83-89E7-9CBE63E8F8A4}" destId="{C374D825-07C9-4B95-8145-949A0A7657A5}" srcOrd="1" destOrd="0" parTransId="{B5C63B92-0800-4FE9-87C1-DAFA1C1A2E71}" sibTransId="{5CBDA650-F7E4-4B22-B68A-24F4CC16F64A}"/>
    <dgm:cxn modelId="{7EA0FB96-06D9-436C-9C44-1ED7C31BEA81}" srcId="{87D931A2-5AC6-4C83-89E7-9CBE63E8F8A4}" destId="{862CA815-5431-4690-BA09-1B4DE900346E}" srcOrd="0" destOrd="0" parTransId="{B85AE442-E90B-4505-8C53-464D5599421E}" sibTransId="{873EA1F5-58A2-4613-A7FD-68F8841FB7D0}"/>
    <dgm:cxn modelId="{0B8D54B0-115F-41A6-83F4-1CA39136AF7A}" type="presOf" srcId="{873EA1F5-58A2-4613-A7FD-68F8841FB7D0}" destId="{4D19F05A-E844-4A13-B6FF-592D4B3951BA}" srcOrd="0" destOrd="0" presId="urn:microsoft.com/office/officeart/2005/8/layout/cycle7"/>
    <dgm:cxn modelId="{D34AAEF7-7605-4707-9DD2-5BCAB316EE36}" type="presOf" srcId="{873EA1F5-58A2-4613-A7FD-68F8841FB7D0}" destId="{95C2327B-244A-4AF1-8FCB-779C916EE2C6}" srcOrd="1" destOrd="0" presId="urn:microsoft.com/office/officeart/2005/8/layout/cycle7"/>
    <dgm:cxn modelId="{A3F889D7-868C-45DE-8453-AB763A8B0E0D}" type="presOf" srcId="{5CBDA650-F7E4-4B22-B68A-24F4CC16F64A}" destId="{67802CFD-4298-4F23-A375-EC488AF8071D}" srcOrd="1" destOrd="0" presId="urn:microsoft.com/office/officeart/2005/8/layout/cycle7"/>
    <dgm:cxn modelId="{4D2F43F2-BDCE-4729-8DB7-521819F86742}" type="presOf" srcId="{802F7C64-8B85-4BFB-86C1-1E14C2BDC8A0}" destId="{D3FAF3B3-176A-45EB-8841-5CE17379FA6A}" srcOrd="0" destOrd="0" presId="urn:microsoft.com/office/officeart/2005/8/layout/cycle7"/>
    <dgm:cxn modelId="{3C4A0938-6868-47FD-809A-24F9F7B91294}" type="presOf" srcId="{862CA815-5431-4690-BA09-1B4DE900346E}" destId="{2F73F066-840F-467E-B11E-053BE9266A69}" srcOrd="0" destOrd="0" presId="urn:microsoft.com/office/officeart/2005/8/layout/cycle7"/>
    <dgm:cxn modelId="{4ABD6FD6-8D5E-459A-B4E1-F0FC0724617B}" srcId="{87D931A2-5AC6-4C83-89E7-9CBE63E8F8A4}" destId="{802F7C64-8B85-4BFB-86C1-1E14C2BDC8A0}" srcOrd="2" destOrd="0" parTransId="{846E8A59-A970-4C00-9E93-F3217B03B4B8}" sibTransId="{B5558C54-56A4-4CFA-ABD7-F2C03F1E8A09}"/>
    <dgm:cxn modelId="{A259E6BD-6012-487C-86C7-EC3275C3D555}" type="presOf" srcId="{B5558C54-56A4-4CFA-ABD7-F2C03F1E8A09}" destId="{640B9093-68AF-4EC4-A9AE-0C65EFFDC7A0}" srcOrd="0" destOrd="0" presId="urn:microsoft.com/office/officeart/2005/8/layout/cycle7"/>
    <dgm:cxn modelId="{06C67B36-C630-4164-8AB2-A28653FBDDC0}" type="presOf" srcId="{C374D825-07C9-4B95-8145-949A0A7657A5}" destId="{6F400B99-5FF0-4D1F-8B5E-5C5F54C90C46}" srcOrd="0" destOrd="0" presId="urn:microsoft.com/office/officeart/2005/8/layout/cycle7"/>
    <dgm:cxn modelId="{EFB744F5-5EA5-4178-98B7-BF4358C91C25}" type="presParOf" srcId="{7DA25225-B53C-45D8-A3B4-7968701FCF63}" destId="{2F73F066-840F-467E-B11E-053BE9266A69}" srcOrd="0" destOrd="0" presId="urn:microsoft.com/office/officeart/2005/8/layout/cycle7"/>
    <dgm:cxn modelId="{664160A0-8F1A-4129-8A84-535C421A332F}" type="presParOf" srcId="{7DA25225-B53C-45D8-A3B4-7968701FCF63}" destId="{4D19F05A-E844-4A13-B6FF-592D4B3951BA}" srcOrd="1" destOrd="0" presId="urn:microsoft.com/office/officeart/2005/8/layout/cycle7"/>
    <dgm:cxn modelId="{1A98C13C-3C25-4541-B288-CA0F213120D0}" type="presParOf" srcId="{4D19F05A-E844-4A13-B6FF-592D4B3951BA}" destId="{95C2327B-244A-4AF1-8FCB-779C916EE2C6}" srcOrd="0" destOrd="0" presId="urn:microsoft.com/office/officeart/2005/8/layout/cycle7"/>
    <dgm:cxn modelId="{116FAC16-562A-44CF-AD49-52B0CE73B5DD}" type="presParOf" srcId="{7DA25225-B53C-45D8-A3B4-7968701FCF63}" destId="{6F400B99-5FF0-4D1F-8B5E-5C5F54C90C46}" srcOrd="2" destOrd="0" presId="urn:microsoft.com/office/officeart/2005/8/layout/cycle7"/>
    <dgm:cxn modelId="{F3CFC0D4-BEE5-4062-9160-1FE0EDE4645D}" type="presParOf" srcId="{7DA25225-B53C-45D8-A3B4-7968701FCF63}" destId="{8A988A19-463E-4C00-8192-00EEDAE1B6A1}" srcOrd="3" destOrd="0" presId="urn:microsoft.com/office/officeart/2005/8/layout/cycle7"/>
    <dgm:cxn modelId="{0B88CD52-798E-44DE-8727-BA9237C6535B}" type="presParOf" srcId="{8A988A19-463E-4C00-8192-00EEDAE1B6A1}" destId="{67802CFD-4298-4F23-A375-EC488AF8071D}" srcOrd="0" destOrd="0" presId="urn:microsoft.com/office/officeart/2005/8/layout/cycle7"/>
    <dgm:cxn modelId="{997CB0B1-2F9B-4375-8C9A-F8264883763D}" type="presParOf" srcId="{7DA25225-B53C-45D8-A3B4-7968701FCF63}" destId="{D3FAF3B3-176A-45EB-8841-5CE17379FA6A}" srcOrd="4" destOrd="0" presId="urn:microsoft.com/office/officeart/2005/8/layout/cycle7"/>
    <dgm:cxn modelId="{D4CBBDB3-B7A4-4008-A766-FF33A68B55B7}" type="presParOf" srcId="{7DA25225-B53C-45D8-A3B4-7968701FCF63}" destId="{640B9093-68AF-4EC4-A9AE-0C65EFFDC7A0}" srcOrd="5" destOrd="0" presId="urn:microsoft.com/office/officeart/2005/8/layout/cycle7"/>
    <dgm:cxn modelId="{4304699C-43AF-4840-B95C-6E93700A6F65}" type="presParOf" srcId="{640B9093-68AF-4EC4-A9AE-0C65EFFDC7A0}" destId="{6B29E49C-07C7-4E89-88B4-8145D00F39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3F066-840F-467E-B11E-053BE9266A69}">
      <dsp:nvSpPr>
        <dsp:cNvPr id="0" name=""/>
        <dsp:cNvSpPr/>
      </dsp:nvSpPr>
      <dsp:spPr>
        <a:xfrm>
          <a:off x="972326" y="423"/>
          <a:ext cx="6264258" cy="37377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ОБУЧЕНИЕ СМЫСЛОВОМУ ЧТЕНИЮ</a:t>
          </a:r>
          <a:endParaRPr lang="ru-RU" sz="2000" kern="1200" dirty="0"/>
        </a:p>
      </dsp:txBody>
      <dsp:txXfrm>
        <a:off x="983273" y="11370"/>
        <a:ext cx="6242364" cy="351876"/>
      </dsp:txXfrm>
    </dsp:sp>
    <dsp:sp modelId="{4D19F05A-E844-4A13-B6FF-592D4B3951BA}">
      <dsp:nvSpPr>
        <dsp:cNvPr id="0" name=""/>
        <dsp:cNvSpPr/>
      </dsp:nvSpPr>
      <dsp:spPr>
        <a:xfrm rot="1560037">
          <a:off x="4719170" y="517356"/>
          <a:ext cx="1141293" cy="30866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11770" y="579089"/>
        <a:ext cx="956093" cy="185201"/>
      </dsp:txXfrm>
    </dsp:sp>
    <dsp:sp modelId="{6F400B99-5FF0-4D1F-8B5E-5C5F54C90C46}">
      <dsp:nvSpPr>
        <dsp:cNvPr id="0" name=""/>
        <dsp:cNvSpPr/>
      </dsp:nvSpPr>
      <dsp:spPr>
        <a:xfrm>
          <a:off x="4131985" y="1008103"/>
          <a:ext cx="4076926" cy="37377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2932" y="1019050"/>
        <a:ext cx="4055032" cy="351876"/>
      </dsp:txXfrm>
    </dsp:sp>
    <dsp:sp modelId="{8A988A19-463E-4C00-8192-00EEDAE1B6A1}">
      <dsp:nvSpPr>
        <dsp:cNvPr id="0" name=""/>
        <dsp:cNvSpPr/>
      </dsp:nvSpPr>
      <dsp:spPr>
        <a:xfrm rot="10749187">
          <a:off x="3857287" y="1161966"/>
          <a:ext cx="244190" cy="13081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96533" y="1188130"/>
        <a:ext cx="165698" cy="78491"/>
      </dsp:txXfrm>
    </dsp:sp>
    <dsp:sp modelId="{D3FAF3B3-176A-45EB-8841-5CE17379FA6A}">
      <dsp:nvSpPr>
        <dsp:cNvPr id="0" name=""/>
        <dsp:cNvSpPr/>
      </dsp:nvSpPr>
      <dsp:spPr>
        <a:xfrm>
          <a:off x="144016" y="1069966"/>
          <a:ext cx="3682763" cy="37377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УРОЧНАЯ ДЕЯТЕЛЬНОСТЬ</a:t>
          </a:r>
          <a:endParaRPr lang="ru-RU" sz="18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963" y="1080913"/>
        <a:ext cx="3660869" cy="351876"/>
      </dsp:txXfrm>
    </dsp:sp>
    <dsp:sp modelId="{640B9093-68AF-4EC4-A9AE-0C65EFFDC7A0}">
      <dsp:nvSpPr>
        <dsp:cNvPr id="0" name=""/>
        <dsp:cNvSpPr/>
      </dsp:nvSpPr>
      <dsp:spPr>
        <a:xfrm rot="19281198">
          <a:off x="2444318" y="590473"/>
          <a:ext cx="958639" cy="30606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536137" y="651685"/>
        <a:ext cx="775001" cy="183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AF038-2E51-48E1-8582-63C56F206761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E926-3653-47D3-87A9-9169F862A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B9B6-485C-410E-A3CE-D72C82C902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0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80A6B3-A39A-4930-BAD7-F9C091DACF2F}" type="datetimeFigureOut">
              <a:rPr lang="en-US"/>
              <a:pPr>
                <a:defRPr/>
              </a:pPr>
              <a:t>3/25/2018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A9F246-414C-4178-8299-4E965F905BA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28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www.1and1.ca/digitalguide/fileadmin/DigitalGuide/Teaser/reading-patterns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19" name="Picture 4" descr="https://www.1and1.ca/digitalguide/fileadmin/DigitalGuide/Teaser/reading-patterns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/>
          <a:stretch>
            <a:fillRect/>
          </a:stretch>
        </p:blipFill>
        <p:spPr bwMode="auto">
          <a:xfrm>
            <a:off x="155575" y="1573213"/>
            <a:ext cx="88804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32960" y="226029"/>
            <a:ext cx="8569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РАБОТА С ТЕКСТОМ: ДОСТИЖЕНИЕ ПЛАНИРУЕМЫХ РЕЗУЛЬТАТОВ НАЧАЛЬНОГО ОБЩЕГО ОБРАЗОВАНИЯ</a:t>
            </a:r>
            <a:endParaRPr lang="ru-RU" altLang="ru-RU" sz="28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2425" y="5516563"/>
            <a:ext cx="86836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Инна Анатольевна, канд. </a:t>
            </a:r>
            <a:r>
              <a:rPr lang="ru-RU" alt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наук, </a:t>
            </a:r>
          </a:p>
          <a:p>
            <a:pPr eaLnBrk="1" hangingPunct="1">
              <a:defRPr/>
            </a:pPr>
            <a:r>
              <a:rPr lang="ru-RU" altLang="ru-RU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преподаватель кафедры начального образования, СПб АППО  </a:t>
            </a:r>
          </a:p>
        </p:txBody>
      </p:sp>
    </p:spTree>
    <p:extLst>
      <p:ext uri="{BB962C8B-B14F-4D97-AF65-F5344CB8AC3E}">
        <p14:creationId xmlns:p14="http://schemas.microsoft.com/office/powerpoint/2010/main" val="1734076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60" y="620688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и читательской деятельности</a:t>
            </a:r>
            <a:endParaRPr lang="ru-RU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содержание текста художественного произведения по заголовку, автору, жанру 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осознавать цель чтения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практическом уровне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текстов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художественный, учебный, справочный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опираясь на особенности каждого вида текста;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чтения: изучающее, выборочное ознакомительное, выборочное поисковое, выборочное просмотровое в соответствии с целью чтения (для всех видов текстов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содержании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художественного, учебного и научно‑популярного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текста,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его смысл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чтении вслух и про себя, при прослушивании):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простейшие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анализа различных видов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нравственном содержании прочитанного,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делать выводы, соотносить поступки героев с нравственными нормами (только для художественных текстов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тему, главную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мысль и героев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5902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ПЛАНИРУЕМЫЕ РЕЗУЛЬТАТЫ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85" y="260648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поступки персонажей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формировать свое отношение к героям произведения;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события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устанавливать их последовательность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озаглавливать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текст;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 произведения и отвечать на них, подтверждая ответ примерами из текста;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характеристику персонажа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 значение слова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опорой на контекст, с использованием словарей и другой справочной литературы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отношения,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высказанные в тексте напрямую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соотносить ситуацию и поступки героев, объяснять (пояснять) поступки героев, опираясь на содержание текста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содержание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прочитанного или прослушанного с учетом специфики текста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пересказа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(полного или краткого) (для всех видов текстов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2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52736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(только для художественных текстов)</a:t>
            </a:r>
            <a:endParaRPr lang="ru-RU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по аналогии собственный текст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жанре сказки и загадки;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восстанавливать текст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дополняя его начало или окончание, или пополняя его событиями;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устный рассказ по репродукциям картин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 и/или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личного опыта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устный рассказ на основе прочитанных произведений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коммуникативной задачи (для разных адресатов).</a:t>
            </a:r>
          </a:p>
        </p:txBody>
      </p:sp>
    </p:spTree>
    <p:extLst>
      <p:ext uri="{BB962C8B-B14F-4D97-AF65-F5344CB8AC3E}">
        <p14:creationId xmlns:p14="http://schemas.microsoft.com/office/powerpoint/2010/main" val="2105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75" y="404664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«Развитие речи»</a:t>
            </a:r>
            <a:endParaRPr lang="ru-RU" sz="2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научится: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правильность (уместность) выбора языковых </a:t>
            </a:r>
            <a:b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неязыковых средств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устного общения на уроке,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быту;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повседневной жизни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речевого этикета и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устного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  <a:endParaRPr lang="ru-RU" sz="2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собственное мнение и аргументировать его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озаглавливать текст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текста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сочинять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поздравительные открытки, записки и другие небольшие тексты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конкретных ситуаций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9998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17276" r="23235" b="9689"/>
          <a:stretch/>
        </p:blipFill>
        <p:spPr bwMode="auto">
          <a:xfrm>
            <a:off x="971600" y="268962"/>
            <a:ext cx="7488832" cy="643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33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16420" r="22962" b="9518"/>
          <a:stretch/>
        </p:blipFill>
        <p:spPr bwMode="auto">
          <a:xfrm>
            <a:off x="1115616" y="260648"/>
            <a:ext cx="7416824" cy="64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98072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ВСЕРОССИЙСКАЯ ПРОВЕРОЧНАЯ РАБОТА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). ОБРАЗЕЦ 2018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1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20453" r="22418" b="55711"/>
          <a:stretch/>
        </p:blipFill>
        <p:spPr bwMode="auto">
          <a:xfrm>
            <a:off x="251520" y="260648"/>
            <a:ext cx="8640960" cy="224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10605" r="24193" b="50055"/>
          <a:stretch/>
        </p:blipFill>
        <p:spPr bwMode="auto">
          <a:xfrm>
            <a:off x="251520" y="2506891"/>
            <a:ext cx="8640960" cy="382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18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50458" r="24193" b="4899"/>
          <a:stretch/>
        </p:blipFill>
        <p:spPr bwMode="auto">
          <a:xfrm>
            <a:off x="179512" y="188639"/>
            <a:ext cx="8784976" cy="441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3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12592" r="23098" b="55594"/>
          <a:stretch/>
        </p:blipFill>
        <p:spPr bwMode="auto">
          <a:xfrm>
            <a:off x="261034" y="1124744"/>
            <a:ext cx="8534146" cy="298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834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42537" r="23778" b="30238"/>
          <a:stretch/>
        </p:blipFill>
        <p:spPr bwMode="auto">
          <a:xfrm>
            <a:off x="245847" y="188640"/>
            <a:ext cx="8564520" cy="266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37801" r="15025" b="20978"/>
          <a:stretch/>
        </p:blipFill>
        <p:spPr bwMode="auto">
          <a:xfrm>
            <a:off x="215441" y="2780928"/>
            <a:ext cx="8594926" cy="393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0726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ОБРАЗЕЦ. 2017 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3" y="2774062"/>
            <a:ext cx="205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ОБРАЗЕЦ.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4707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s://www.1and1.ca/digitalguide/fileadmin/DigitalGuide/Teaser/reading-patterns-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19" name="Picture 4" descr="https://www.1and1.ca/digitalguide/fileadmin/DigitalGuide/Teaser/reading-patterns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9"/>
          <a:stretch>
            <a:fillRect/>
          </a:stretch>
        </p:blipFill>
        <p:spPr bwMode="auto">
          <a:xfrm>
            <a:off x="155575" y="1573213"/>
            <a:ext cx="888047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332960" y="226029"/>
            <a:ext cx="85693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РАБОТА С ТЕКСТОМ: ДОСТИЖЕНИЕ ПЛАНИРУЕМЫХ РЕЗУЛЬТАТОВ НАЧАЛЬНОГО ОБЩЕГО ОБРАЗОВАНИЯ</a:t>
            </a:r>
          </a:p>
          <a:p>
            <a:pPr algn="ctr" eaLnBrk="1" hangingPunct="1"/>
            <a:endParaRPr lang="ru-RU" alt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ЧЕМУ УЧИТЬ? ЗАЧЕМ УЧИТЬ? </a:t>
            </a:r>
            <a:endParaRPr lang="ru-RU" alt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КОГДА УЧИТЬ?</a:t>
            </a:r>
            <a:endParaRPr lang="ru-RU" altLang="ru-RU" sz="2800" b="1" dirty="0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90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t="12144" r="17625" b="8321"/>
          <a:stretch/>
        </p:blipFill>
        <p:spPr bwMode="auto">
          <a:xfrm>
            <a:off x="683568" y="188640"/>
            <a:ext cx="727280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687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11461" r="17761" b="15137"/>
          <a:stretch/>
        </p:blipFill>
        <p:spPr bwMode="auto">
          <a:xfrm>
            <a:off x="683568" y="188640"/>
            <a:ext cx="777686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96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572" y="5732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ПРОБЛЕМЫ РАБОТЫ С ТЕКСТОМ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6752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главной мысли.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Нахождение в тексте информации явной и неявной на основе выборочного чтения.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Преобразование исходного текста в таблицу, схему, другой текст.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Деление текста на части, составление плана.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собственного текста на тему.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15912243"/>
              </p:ext>
            </p:extLst>
          </p:nvPr>
        </p:nvGraphicFramePr>
        <p:xfrm>
          <a:off x="323528" y="4365104"/>
          <a:ext cx="8208912" cy="144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18797"/>
              </p:ext>
            </p:extLst>
          </p:nvPr>
        </p:nvGraphicFramePr>
        <p:xfrm>
          <a:off x="179512" y="2276872"/>
          <a:ext cx="8856984" cy="389580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58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6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08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265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6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Просмотровое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Ознакомительное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Изучающее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Рефлексивное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9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заголовка, просмотр текста и рисунков, знакомство с оглавлением и аннотацией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по абзацам, по главам, </a:t>
                      </a:r>
                      <a:endParaRPr kumimoji="0" lang="ru-RU" sz="18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частям, выделение значимой информации, расстановка условных графических знаков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смысловых частей, поиск ключевых (опорных) слов,  выявление деталей, подтекстовой информации, составление вопросов,  составление плана, графической схемы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 заголовка (почему так называется?),  обобщающая беседа и творческие задания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5707" marB="45707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83768" y="1700808"/>
            <a:ext cx="4221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и приёмы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текстом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97" indent="-342797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текстом до чтения (ознакомительное, просмотровое чтение).</a:t>
            </a:r>
          </a:p>
          <a:p>
            <a:pPr marL="342797" indent="-342797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во время чтения (изучающее чтение).</a:t>
            </a:r>
          </a:p>
          <a:p>
            <a:pPr marL="342797" indent="-342797">
              <a:buAutoNum type="arabicPeriod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после чтения (рефлексивное чтение). </a:t>
            </a:r>
          </a:p>
        </p:txBody>
      </p:sp>
    </p:spTree>
    <p:extLst>
      <p:ext uri="{BB962C8B-B14F-4D97-AF65-F5344CB8AC3E}">
        <p14:creationId xmlns:p14="http://schemas.microsoft.com/office/powerpoint/2010/main" val="63280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c1bdca82-a-62cb3a1a-s-sites.googlegroups.com/site/ucitelamv/home/cto-takoe-smyslovoe-ctenie/%D0%A0%D0%B8%D1%81%D1%83%D0%BD%D0%BE%D0%BA3.png?attachauth=ANoY7cqDwcbUvQAbuu4aL8HGkRO_1rbmWjvD-8QxULbiX7h6ow-BYBts0F2EWCqUNHg7bu6BFeDV7b0IDIJd5gbheVnPKWPHLXpX_PgMllLrTRCrU2iq8x4AWjIYJloEi5niKTgleDYQIY5GhNG14U4h6UQgteExLiiWevptkJO3Ci0qnxYExii6eWrqhFmbPDkGWn8vpoLjMijTxWbR5cifJTAA-ma3Uw5xeSIcXYCNiYhDrk2EdF-a_Qj8UHfTDmOdjjZnZwgbMIRZV7mmnQLFwnpyTzV4S9lUayVuPEKsxx5LP0NoEY4%3D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1\Documents\Казань март 2018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474"/>
            <a:ext cx="6264696" cy="635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3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4249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путей развития читательской грамотности является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смысловому чтению. </a:t>
            </a:r>
            <a:endParaRPr 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Смысловое </a:t>
            </a:r>
            <a:r>
              <a:rPr 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вид чтения, которое нацелено на понимание читающим смыслового содержания текста. </a:t>
            </a:r>
            <a:endPara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концепции универсальных учебных действий (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А.Г.,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Бурменская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Г.В., Володарская И.А. и др.) выделены действия смыслового чтения, связанные с: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осмыслением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и выбором вида чтения в зависимости от коммуникативной задачи;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и второстепенной информации;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формулированием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 и главной идеи текста.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9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смыслового чтения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максимально точно и полно понять содержание текста, уловить все детали и практически осмыслить извлеченную информацию. Это внимательное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вчитывание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проникновение в смысл с помощью анализа текста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 действительно вдумчиво читает, то у него обязательно работает воображение, он может активно взаимодействовать со своими внутренними образами. Человек сам устанавливает соотношение между собой, текстом и окружающим миром. </a:t>
            </a: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отличается от любого другого чтения (например, «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ознакомительное») тем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смысловом виде чтения происходят процессы постижения читателем ценностно-смыслового момента,  т. е. осуществляется процесс интерпретации, наделения смыслом.</a:t>
            </a:r>
            <a:endParaRPr lang="ru-RU" alt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14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4" descr="https://va.gov/vastorenac/images/policiesOpenBoo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1075" name="AutoShape 7" descr="https://cdn-st4.rtr-vesti.ru/vh/pictures/bq/114/799/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1076" name="Picture 11" descr="http://www.grafamania.net/uploads/posts/2014-06/1404152963_2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56792"/>
            <a:ext cx="8584505" cy="38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Прямоугольник 2"/>
          <p:cNvSpPr>
            <a:spLocks noChangeArrowheads="1"/>
          </p:cNvSpPr>
          <p:nvPr/>
        </p:nvSpPr>
        <p:spPr bwMode="auto">
          <a:xfrm>
            <a:off x="557213" y="404813"/>
            <a:ext cx="79200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БЛАГОДАРЮ ЗА ВНИМАНИЕ!</a:t>
            </a:r>
          </a:p>
          <a:p>
            <a:pPr algn="ctr"/>
            <a:endParaRPr lang="ru-RU" altLang="ru-RU" sz="1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inna-bybnova@yandex.ru</a:t>
            </a:r>
            <a:endParaRPr lang="ru-RU" altLang="ru-RU" sz="2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7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5" t="16887" r="23872" b="42416"/>
          <a:stretch/>
        </p:blipFill>
        <p:spPr bwMode="auto">
          <a:xfrm>
            <a:off x="222608" y="188912"/>
            <a:ext cx="8785225" cy="439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608" y="4758213"/>
            <a:ext cx="8554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 исследовании приняли участие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более 340 тысяч учащихся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из 50 стран и 11 территорий, 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 4577 выпускников начальной школы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206 школ 42 </a:t>
            </a:r>
            <a:r>
              <a:rPr lang="ru-RU" alt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регионов России. </a:t>
            </a:r>
          </a:p>
        </p:txBody>
      </p:sp>
    </p:spTree>
    <p:extLst>
      <p:ext uri="{BB962C8B-B14F-4D97-AF65-F5344CB8AC3E}">
        <p14:creationId xmlns:p14="http://schemas.microsoft.com/office/powerpoint/2010/main" val="382142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404664"/>
            <a:ext cx="8856984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НОРМАТИВНЫЕ ПРАВОВЫЕ ДОКУМЕНТЫ, ОПРЕДЕЛЯЮЩИЕ СИСТЕМУ РАБОТЫ С ТЕКСТОМ 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6413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 начального общего образования (Протокол № 1/15 от 08 апреля 2015 г.).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 НОО образовательной организации.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формирования универсальных учебных действий «Чтение. Работа с текстом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результаты)».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 УМК по учебным предметам.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программа педагога по учебному предмету.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5099"/>
            <a:ext cx="8856984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ЧТЕНИЕ. РАБОТА С ТЕКСТОМ (МЕТАПРЕДМЕТНЫЕ РЕЗУЛЬТАТЫ)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ИНФОРМАЦИИ И ПОНИМАНИЕ ПРОЧИТАННОГО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в тексте конкретные сведения, факты, заданные в явном виде;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и главную мысль текста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делить тексты на смысловые части,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план текста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вычленять содержащиеся в тексте основные события 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их последовательность;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 объекты, описанные в тексте, выделяя 2—3 существенных признака;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информацию, представленную в неявном виде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находить в тексте несколько примеров, доказывающих приведенное утверждение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 представленную разными способами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словесно, в виде таблицы, схемы, диаграммы;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текст, опираясь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на содержащуюся в нем информацию, но 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жанр, структуру, выразительные средства текста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виды чтения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ознакомительное, изучающее, поисковое, выбирать нужный вид чтения в соответствии с целью чтения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ТЕКСТОМ: 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И ИНТЕРПРЕТАЦИЯ ИНФОРМАЦИИ</a:t>
            </a:r>
          </a:p>
          <a:p>
            <a:pPr algn="ctr"/>
            <a:endParaRPr 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пересказывать текст подробно и сжато,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 и письменно;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соотносить факты с общей идеей текста,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простые связи, не показанные в тексте напрямую;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несложные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выводы, основываясь на тексте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аргументы, подтверждающие вывод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 и обобщать содержащуюся в разных частях текста информацию;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на основании текста небольшое монологическое высказывание, отвечая на поставленный вопрос.</a:t>
            </a:r>
          </a:p>
        </p:txBody>
      </p:sp>
    </p:spTree>
    <p:extLst>
      <p:ext uri="{BB962C8B-B14F-4D97-AF65-F5344CB8AC3E}">
        <p14:creationId xmlns:p14="http://schemas.microsoft.com/office/powerpoint/2010/main" val="21180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ТЕКСТОМ: ОЦЕНКА ИНФОРМАЦИИ</a:t>
            </a:r>
          </a:p>
          <a:p>
            <a:pPr algn="ctr"/>
            <a:endParaRPr lang="ru-RU" sz="2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научится: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высказывать оценочные суждения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прочитанном тексте;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содержание, языковые особенности и структуру текста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 роль иллюстративного ряда в тексте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подвергать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сомнению достоверность прочитанного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обнаруживать недостоверность получаемых сведений, пробелы в информации и находить пути восполнения этих пробелов;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учебном диалоге при обсуждении прочитанного или прослушанного текста.</a:t>
            </a:r>
          </a:p>
        </p:txBody>
      </p:sp>
    </p:spTree>
    <p:extLst>
      <p:ext uri="{BB962C8B-B14F-4D97-AF65-F5344CB8AC3E}">
        <p14:creationId xmlns:p14="http://schemas.microsoft.com/office/powerpoint/2010/main" val="19921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  <a:p>
            <a:pPr algn="ctr"/>
            <a:endParaRPr lang="ru-RU" sz="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тексте конкретные сведения, факты, заданные в явном виде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представленную разными способами: словесно, в виде таблицы, схемы, диаграммы;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соответствующих возрасту словарях и справочниках.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несколькими источниками информации;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сопоставлять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полученную из нескольких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источников; формулировать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несложные выводы, основываясь на тексте;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аргументы, подтверждающие вывод;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сопоставлять и обобщать содержащуюся в разных частях текста информацию;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0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49694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представленную разными способами: словесно, в виде таблицы, схемы, диаграммы;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понимать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представленную в неявном виде (например, находить в тексте несколько примеров, доказывающих приведённое утверждение; характеризовать явление по его описанию; выделять общий признак группы элементов);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различные виды чтения: ознакомительное, изучающее, поисковое, выбирать нужный вид чтения в соответствии с целью чтения;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несколькими источниками информации;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сопоставлять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информацию, полученную из нескольких источников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основе имеющихся знаний, жизненного опыта подвергать сомнению достоверность прочитанного, обнаруживать недостоверность получаемых сведений, пробелы в информации и находить пути восполнения этих пробелов; </a:t>
            </a:r>
          </a:p>
        </p:txBody>
      </p:sp>
    </p:spTree>
    <p:extLst>
      <p:ext uri="{BB962C8B-B14F-4D97-AF65-F5344CB8AC3E}">
        <p14:creationId xmlns:p14="http://schemas.microsoft.com/office/powerpoint/2010/main" val="4147174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230</TotalTime>
  <Words>1214</Words>
  <Application>Microsoft Office PowerPoint</Application>
  <PresentationFormat>Экран (4:3)</PresentationFormat>
  <Paragraphs>143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Презентация PowerPoint</vt:lpstr>
      <vt:lpstr>Презентация PowerPoint</vt:lpstr>
      <vt:lpstr>Презентация PowerPoint</vt:lpstr>
      <vt:lpstr>НОРМАТИВНЫЕ ПРАВОВЫЕ ДОКУМЕНТЫ, ОПРЕДЕЛЯЮЩИЕ СИСТЕМУ РАБОТЫ С ТЕКСТОМ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Игорь Бубнов</cp:lastModifiedBy>
  <cp:revision>27</cp:revision>
  <dcterms:created xsi:type="dcterms:W3CDTF">2018-03-23T06:57:32Z</dcterms:created>
  <dcterms:modified xsi:type="dcterms:W3CDTF">2018-03-25T10:38:31Z</dcterms:modified>
</cp:coreProperties>
</file>